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4"/>
  </p:sldMasterIdLst>
  <p:notesMasterIdLst>
    <p:notesMasterId r:id="rId6"/>
  </p:notesMasterIdLst>
  <p:sldIdLst>
    <p:sldId id="265" r:id="rId5"/>
  </p:sldIdLst>
  <p:sldSz cx="9144000" cy="6858000" type="letter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KG Blank Space Solid" panose="020B0604020202020204" charset="0"/>
      <p:regular r:id="rId17"/>
    </p:embeddedFont>
    <p:embeddedFont>
      <p:font typeface="KG Primary Penmanship" panose="020B0604020202020204" charset="0"/>
      <p:regular r:id="rId18"/>
    </p:embeddedFont>
  </p:embeddedFontLst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9437FF"/>
    <a:srgbClr val="FFCCFF"/>
    <a:srgbClr val="00FFFF"/>
    <a:srgbClr val="FF99FF"/>
    <a:srgbClr val="FBE5D6"/>
    <a:srgbClr val="C5E0B4"/>
    <a:srgbClr val="00FB92"/>
    <a:srgbClr val="00FD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5460-2EA0-C043-8706-F39D8A03509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23AB-2A3B-F243-AFA6-FFC8903AB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TEACHERS – BRAIN SMART START (HOMEROOM)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23AB-2A3B-F243-AFA6-FFC8903AB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3A86-4C11-284F-8E06-0A6852923F7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2442-3C84-0447-A3E3-47A72EC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hyperlink" Target="https://www.youtube.com/watch?v=hft6uJQIF4g" TargetMode="External"/><Relationship Id="rId7" Type="http://schemas.openxmlformats.org/officeDocument/2006/relationships/hyperlink" Target="https://www.youtube.com/watch?v=1VXknVjy1T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hPIoOJGC30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youtube.com/watch?v=GsAhE1hCXEU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youtube.com/watch?v=yk-HmZGfnJY" TargetMode="External"/><Relationship Id="rId9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4609B2-FC4A-2241-9383-4A2C97A3A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48553"/>
              </p:ext>
            </p:extLst>
          </p:nvPr>
        </p:nvGraphicFramePr>
        <p:xfrm>
          <a:off x="265238" y="225083"/>
          <a:ext cx="5590572" cy="6410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9043">
                  <a:extLst>
                    <a:ext uri="{9D8B030D-6E8A-4147-A177-3AD203B41FA5}">
                      <a16:colId xmlns:a16="http://schemas.microsoft.com/office/drawing/2014/main" val="2627056896"/>
                    </a:ext>
                  </a:extLst>
                </a:gridCol>
                <a:gridCol w="4421529">
                  <a:extLst>
                    <a:ext uri="{9D8B030D-6E8A-4147-A177-3AD203B41FA5}">
                      <a16:colId xmlns:a16="http://schemas.microsoft.com/office/drawing/2014/main" val="2776217216"/>
                    </a:ext>
                  </a:extLst>
                </a:gridCol>
              </a:tblGrid>
              <a:tr h="4406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Blank Space Solid" panose="02000000000000000000" pitchFamily="2" charset="77"/>
                        </a:rPr>
                        <a:t>Kindergarten – Brain Smart Starts</a:t>
                      </a:r>
                    </a:p>
                  </a:txBody>
                  <a:tcPr marL="51435" marR="51435" marT="25718" marB="25718" anchor="ctr">
                    <a:solidFill>
                      <a:srgbClr val="00FDFF">
                        <a:alpha val="2117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88205"/>
                  </a:ext>
                </a:extLst>
              </a:tr>
              <a:tr h="660020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KG Primary Penmanship" panose="02000506000000020003" pitchFamily="2" charset="77"/>
                        </a:rPr>
                        <a:t>Week of: May 18</a:t>
                      </a:r>
                      <a:r>
                        <a:rPr lang="en-US" sz="2000" baseline="30000" dirty="0">
                          <a:latin typeface="KG Primary Penmanship" panose="02000506000000020003" pitchFamily="2" charset="77"/>
                        </a:rPr>
                        <a:t>th</a:t>
                      </a:r>
                      <a:r>
                        <a:rPr lang="en-US" sz="2000" dirty="0">
                          <a:latin typeface="KG Primary Penmanship" panose="02000506000000020003" pitchFamily="2" charset="77"/>
                        </a:rPr>
                        <a:t> As usual we participate in the same Brain Smart Start for the entire week. We switch up every Monday.</a:t>
                      </a:r>
                    </a:p>
                  </a:txBody>
                  <a:tcPr marL="51435" marR="51435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00585"/>
                  </a:ext>
                </a:extLst>
              </a:tr>
              <a:tr h="362597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KG Blank Space Solid" panose="02000000000000000000" pitchFamily="2" charset="77"/>
                        </a:rPr>
                        <a:t>Brain Smart Start Activities</a:t>
                      </a:r>
                    </a:p>
                  </a:txBody>
                  <a:tcPr marL="51435" marR="51435" marT="25718" marB="25718" anchor="ctr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4383"/>
                  </a:ext>
                </a:extLst>
              </a:tr>
              <a:tr h="98060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Monday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Pledge &amp; Hartsfield Creed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hlinkClick r:id="rId3"/>
                        </a:rPr>
                        <a:t>Jump, run, and shout</a:t>
                      </a:r>
                      <a:r>
                        <a:rPr lang="en-US" sz="1100" dirty="0"/>
                        <a:t> –Dance with a family member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hlinkClick r:id="rId4"/>
                        </a:rPr>
                        <a:t>Star Breathing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latin typeface="Comic Sans MS" panose="030F0902030302020204" pitchFamily="66" charset="0"/>
                        </a:rPr>
                        <a:t>Thumps up: I commit to giving my best effort when completing my schoolwork assignments each day.  </a:t>
                      </a: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51286"/>
                  </a:ext>
                </a:extLst>
              </a:tr>
              <a:tr h="92578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KG Blank Space Solid" panose="02000000000000000000" pitchFamily="2" charset="77"/>
                        </a:rPr>
                        <a:t>Tuesday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Pledge &amp; Hartsfield Creed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hlinkClick r:id="rId3"/>
                        </a:rPr>
                        <a:t>Jump, run, and shout</a:t>
                      </a:r>
                      <a:r>
                        <a:rPr lang="en-US" sz="1100" dirty="0"/>
                        <a:t> –Dance with a family member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hlinkClick r:id="rId5"/>
                        </a:rPr>
                        <a:t>Bunny Breathing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latin typeface="Comic Sans MS" panose="030F0902030302020204" pitchFamily="66" charset="0"/>
                        </a:rPr>
                        <a:t>Thumps up: I commit to giving my best effort when completing my schoolwork assignments each day.  </a:t>
                      </a: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48843"/>
                  </a:ext>
                </a:extLst>
              </a:tr>
              <a:tr h="1038668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Wednesday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Pledge &amp; Hartsfield Creed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hlinkClick r:id="rId3"/>
                        </a:rPr>
                        <a:t>Jump, run, and shout</a:t>
                      </a:r>
                      <a:r>
                        <a:rPr lang="en-US" sz="1100" dirty="0"/>
                        <a:t> –Dance with a family member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hlinkClick r:id="rId6"/>
                        </a:rPr>
                        <a:t>Drain Breathing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latin typeface="Comic Sans MS" panose="030F0902030302020204" pitchFamily="66" charset="0"/>
                        </a:rPr>
                        <a:t>Thumps up: I commit to giving my best effort when completing my schoolwork assignments each day.  </a:t>
                      </a:r>
                    </a:p>
                    <a:p>
                      <a:pPr algn="l"/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4799"/>
                  </a:ext>
                </a:extLst>
              </a:tr>
              <a:tr h="925780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Thursday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Pledge &amp; Hartsfield Creed </a:t>
                      </a:r>
                    </a:p>
                    <a:p>
                      <a:pPr algn="l"/>
                      <a:r>
                        <a:rPr lang="en-US" sz="1100" dirty="0">
                          <a:hlinkClick r:id="rId3"/>
                        </a:rPr>
                        <a:t>Jump, run, and shout</a:t>
                      </a:r>
                      <a:r>
                        <a:rPr lang="en-US" sz="1100" dirty="0"/>
                        <a:t> –Dance with a family member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hlinkClick r:id="rId7"/>
                        </a:rPr>
                        <a:t>Butterfly Breathing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latin typeface="Comic Sans MS" panose="030F0902030302020204" pitchFamily="66" charset="0"/>
                        </a:rPr>
                        <a:t>Thumps up: I commit to giving my best effort when completing my schoolwork assignments each day.  </a:t>
                      </a: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78048"/>
                  </a:ext>
                </a:extLst>
              </a:tr>
              <a:tr h="102572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KG Blank Space Solid" panose="02000000000000000000" pitchFamily="2" charset="77"/>
                        </a:rPr>
                        <a:t>Friday</a:t>
                      </a: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mic Sans MS" panose="030F0902030302020204" pitchFamily="66" charset="0"/>
                        </a:rPr>
                        <a:t>Pledge &amp; Hartsfield Creed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hlinkClick r:id="rId3"/>
                        </a:rPr>
                        <a:t>Jump, run, and shout</a:t>
                      </a:r>
                      <a:r>
                        <a:rPr lang="en-US" sz="1100" dirty="0"/>
                        <a:t>  –Dance with a family member</a:t>
                      </a:r>
                      <a:endParaRPr lang="en-US" sz="110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US" sz="1100" dirty="0">
                          <a:hlinkClick r:id="rId6"/>
                        </a:rPr>
                        <a:t>Balloon Breathing </a:t>
                      </a:r>
                      <a:br>
                        <a:rPr lang="en-US" sz="1100" dirty="0">
                          <a:latin typeface="Comic Sans MS" panose="030F0902030302020204" pitchFamily="66" charset="0"/>
                        </a:rPr>
                      </a:br>
                      <a:r>
                        <a:rPr lang="en-US" sz="1100" dirty="0">
                          <a:latin typeface="Comic Sans MS" panose="030F0902030302020204" pitchFamily="66" charset="0"/>
                        </a:rPr>
                        <a:t>Thumps up: I commit to giving my best effort when completing my schoolwork assignments each day.  </a:t>
                      </a:r>
                    </a:p>
                    <a:p>
                      <a:pPr algn="l"/>
                      <a:endParaRPr lang="en-US" sz="1100" dirty="0">
                        <a:latin typeface="Comic Sans MS" panose="030F0902030302020204" pitchFamily="66" charset="0"/>
                      </a:endParaRPr>
                    </a:p>
                  </a:txBody>
                  <a:tcPr marL="51435" marR="51435" marT="25718" marB="25718">
                    <a:solidFill>
                      <a:srgbClr val="00FB92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548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50A9A9-AD25-B048-B99B-518E61286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37148">
            <a:off x="6702008" y="569396"/>
            <a:ext cx="1217825" cy="1279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3493E-2B02-C04B-8FD6-999B68881A5E}"/>
              </a:ext>
            </a:extLst>
          </p:cNvPr>
          <p:cNvSpPr txBox="1"/>
          <p:nvPr/>
        </p:nvSpPr>
        <p:spPr>
          <a:xfrm rot="20677898">
            <a:off x="6390439" y="276579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UNITE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5FB46-A6F8-4E44-B3B9-ED4DE26196D9}"/>
              </a:ext>
            </a:extLst>
          </p:cNvPr>
          <p:cNvSpPr txBox="1"/>
          <p:nvPr/>
        </p:nvSpPr>
        <p:spPr>
          <a:xfrm rot="909940">
            <a:off x="6224269" y="2097951"/>
            <a:ext cx="235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DISENGAGE STRESS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520EF-78C8-EA42-86AD-245865708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59823">
            <a:off x="6531709" y="2402458"/>
            <a:ext cx="1060971" cy="106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972D6-F90F-4248-A45D-1A497D504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68945">
            <a:off x="6401397" y="3868819"/>
            <a:ext cx="1333347" cy="1333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59825-433E-8D43-A271-D5276E4FD19E}"/>
              </a:ext>
            </a:extLst>
          </p:cNvPr>
          <p:cNvSpPr txBox="1"/>
          <p:nvPr/>
        </p:nvSpPr>
        <p:spPr>
          <a:xfrm rot="21034826">
            <a:off x="6291600" y="3723153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CONNECT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C09629-723C-304A-BEF1-7A09EFAB8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01708">
            <a:off x="7156647" y="5345620"/>
            <a:ext cx="1303918" cy="1207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B0B086-862F-DC4B-958D-45512543EAFC}"/>
              </a:ext>
            </a:extLst>
          </p:cNvPr>
          <p:cNvSpPr txBox="1"/>
          <p:nvPr/>
        </p:nvSpPr>
        <p:spPr>
          <a:xfrm rot="1619220">
            <a:off x="7397138" y="5081939"/>
            <a:ext cx="1556834" cy="46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G Primary Penmanship" panose="02000506000000020003" pitchFamily="2" charset="77"/>
              </a:rPr>
              <a:t>COMMIT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A4CDA4-0254-0C4F-B031-7A88D68DD74B}"/>
              </a:ext>
            </a:extLst>
          </p:cNvPr>
          <p:cNvSpPr/>
          <p:nvPr/>
        </p:nvSpPr>
        <p:spPr>
          <a:xfrm>
            <a:off x="5850066" y="193799"/>
            <a:ext cx="3020992" cy="6414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98EF5AAFED548A6F8586507CCDCBA" ma:contentTypeVersion="10" ma:contentTypeDescription="Create a new document." ma:contentTypeScope="" ma:versionID="51ac79c1f7d0396a4e6afeeafe161b7f">
  <xsd:schema xmlns:xsd="http://www.w3.org/2001/XMLSchema" xmlns:xs="http://www.w3.org/2001/XMLSchema" xmlns:p="http://schemas.microsoft.com/office/2006/metadata/properties" xmlns:ns3="de42ea18-aed3-4979-97d7-2a56fab9e49e" xmlns:ns4="e1c17320-dec7-4452-b3a4-777818729a5d" targetNamespace="http://schemas.microsoft.com/office/2006/metadata/properties" ma:root="true" ma:fieldsID="e0a8394214af9ccbb69108d0457ce927" ns3:_="" ns4:_="">
    <xsd:import namespace="de42ea18-aed3-4979-97d7-2a56fab9e49e"/>
    <xsd:import namespace="e1c17320-dec7-4452-b3a4-777818729a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2ea18-aed3-4979-97d7-2a56fab9e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17320-dec7-4452-b3a4-777818729a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08A901-EDC2-4B9C-BE36-65C2CFD6D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42ea18-aed3-4979-97d7-2a56fab9e49e"/>
    <ds:schemaRef ds:uri="e1c17320-dec7-4452-b3a4-777818729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9BD5AB-61F1-4DB3-961B-A01D2A805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F1B57-623E-4DC6-9FED-D6214953B3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4358</TotalTime>
  <Words>245</Words>
  <Application>Microsoft Office PowerPoint</Application>
  <PresentationFormat>Letter Paper (8.5x11 in)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Comic Sans MS</vt:lpstr>
      <vt:lpstr>Calibri</vt:lpstr>
      <vt:lpstr>KG Primary Penmanship</vt:lpstr>
      <vt:lpstr>Arial</vt:lpstr>
      <vt:lpstr>KG Blank Space Solid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 – 2nd Gr./ ESE  Self-Contained Classrooms</dc:title>
  <dc:creator>Clark, Tyler B.</dc:creator>
  <cp:lastModifiedBy>Perkins, Sophia</cp:lastModifiedBy>
  <cp:revision>11</cp:revision>
  <dcterms:created xsi:type="dcterms:W3CDTF">2020-03-25T15:43:46Z</dcterms:created>
  <dcterms:modified xsi:type="dcterms:W3CDTF">2020-05-18T13:07:56Z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0x010100CC098EF5AAFED548A6F8586507CCDCBA</vt:lpwstr>
  </property>
</Properties>
</file>